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528" r:id="rId3"/>
    <p:sldId id="260" r:id="rId4"/>
    <p:sldId id="258" r:id="rId5"/>
    <p:sldId id="324" r:id="rId6"/>
    <p:sldId id="548" r:id="rId7"/>
    <p:sldId id="315" r:id="rId8"/>
    <p:sldId id="389" r:id="rId9"/>
    <p:sldId id="542" r:id="rId10"/>
    <p:sldId id="543" r:id="rId11"/>
    <p:sldId id="544" r:id="rId12"/>
    <p:sldId id="262" r:id="rId13"/>
    <p:sldId id="263" r:id="rId14"/>
    <p:sldId id="547" r:id="rId15"/>
    <p:sldId id="545" r:id="rId16"/>
    <p:sldId id="546" r:id="rId17"/>
    <p:sldId id="267" r:id="rId18"/>
    <p:sldId id="268" r:id="rId19"/>
    <p:sldId id="549" r:id="rId20"/>
    <p:sldId id="550" r:id="rId21"/>
    <p:sldId id="551" r:id="rId22"/>
    <p:sldId id="552" r:id="rId23"/>
    <p:sldId id="553" r:id="rId24"/>
    <p:sldId id="554" r:id="rId25"/>
    <p:sldId id="526" r:id="rId26"/>
    <p:sldId id="525" r:id="rId27"/>
    <p:sldId id="559" r:id="rId28"/>
    <p:sldId id="560" r:id="rId29"/>
    <p:sldId id="561" r:id="rId30"/>
    <p:sldId id="562" r:id="rId31"/>
    <p:sldId id="563" r:id="rId32"/>
    <p:sldId id="557" r:id="rId33"/>
    <p:sldId id="564" r:id="rId34"/>
    <p:sldId id="567" r:id="rId35"/>
    <p:sldId id="568" r:id="rId36"/>
    <p:sldId id="569" r:id="rId37"/>
    <p:sldId id="566" r:id="rId38"/>
    <p:sldId id="565" r:id="rId39"/>
    <p:sldId id="558" r:id="rId40"/>
    <p:sldId id="259" r:id="rId41"/>
    <p:sldId id="269" r:id="rId42"/>
    <p:sldId id="270" r:id="rId43"/>
    <p:sldId id="273" r:id="rId44"/>
    <p:sldId id="274" r:id="rId45"/>
    <p:sldId id="264" r:id="rId46"/>
    <p:sldId id="272" r:id="rId47"/>
    <p:sldId id="328" r:id="rId48"/>
    <p:sldId id="326" r:id="rId49"/>
    <p:sldId id="327" r:id="rId50"/>
    <p:sldId id="512" r:id="rId51"/>
    <p:sldId id="309" r:id="rId52"/>
    <p:sldId id="310" r:id="rId53"/>
    <p:sldId id="311" r:id="rId54"/>
    <p:sldId id="472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EE-4EEB-AB36-62959C44E42C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28159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EE-4EEB-AB36-62959C44E4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D9-47AD-B9DE-21058C201992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44968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D9-47AD-B9DE-21058C201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EB-41AF-84C9-293B8DAC64C8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29023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EB-41AF-84C9-293B8DAC64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02/06/2019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02/06/2019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02/06/2019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02/06/2019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02/06/2019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02/06/2019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02/06/2019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02/06/2019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02/06/2019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02/06/2019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02/06/2019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02/06/2019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02/06/2019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02/06/2019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02/06/2019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02/06/2019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14036" y="6248400"/>
            <a:ext cx="1163927" cy="510417"/>
          </a:xfrm>
        </p:spPr>
        <p:txBody>
          <a:bodyPr/>
          <a:lstStyle>
            <a:lvl1pPr>
              <a:defRPr sz="3200"/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02/06/2019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02/06/2019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08711" y="6248400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microsoft.com/office/2007/relationships/hdphoto" Target="../media/hdphoto1.wdp"/><Relationship Id="rId21" Type="http://schemas.openxmlformats.org/officeDocument/2006/relationships/image" Target="../media/image42.png"/><Relationship Id="rId7" Type="http://schemas.openxmlformats.org/officeDocument/2006/relationships/image" Target="../media/image30.png"/><Relationship Id="rId12" Type="http://schemas.openxmlformats.org/officeDocument/2006/relationships/image" Target="../media/image33.svg"/><Relationship Id="rId17" Type="http://schemas.openxmlformats.org/officeDocument/2006/relationships/image" Target="../media/image38.png"/><Relationship Id="rId2" Type="http://schemas.openxmlformats.org/officeDocument/2006/relationships/image" Target="../media/image27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11" Type="http://schemas.openxmlformats.org/officeDocument/2006/relationships/image" Target="../media/image32.png"/><Relationship Id="rId24" Type="http://schemas.openxmlformats.org/officeDocument/2006/relationships/image" Target="../media/image45.svg"/><Relationship Id="rId5" Type="http://schemas.microsoft.com/office/2007/relationships/hdphoto" Target="../media/hdphoto2.wdp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microsoft.com/office/2007/relationships/hdphoto" Target="../media/hdphoto4.wdp"/><Relationship Id="rId19" Type="http://schemas.openxmlformats.org/officeDocument/2006/relationships/image" Target="../media/image40.sv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Relationship Id="rId22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7" Type="http://schemas.openxmlformats.org/officeDocument/2006/relationships/image" Target="../media/image94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7" Type="http://schemas.openxmlformats.org/officeDocument/2006/relationships/image" Target="../media/image98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7" Type="http://schemas.openxmlformats.org/officeDocument/2006/relationships/image" Target="../media/image104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7" Type="http://schemas.openxmlformats.org/officeDocument/2006/relationships/image" Target="../media/image110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svg"/><Relationship Id="rId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7" Type="http://schemas.openxmlformats.org/officeDocument/2006/relationships/image" Target="../media/image7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8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8.png"/><Relationship Id="rId4" Type="http://schemas.openxmlformats.org/officeDocument/2006/relationships/image" Target="../media/image116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svg"/><Relationship Id="rId7" Type="http://schemas.openxmlformats.org/officeDocument/2006/relationships/image" Target="../media/image124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svg"/><Relationship Id="rId4" Type="http://schemas.openxmlformats.org/officeDocument/2006/relationships/image" Target="../media/image121.png"/><Relationship Id="rId9" Type="http://schemas.openxmlformats.org/officeDocument/2006/relationships/image" Target="../media/image86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svg"/><Relationship Id="rId4" Type="http://schemas.openxmlformats.org/officeDocument/2006/relationships/image" Target="../media/image12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4.svg"/><Relationship Id="rId18" Type="http://schemas.openxmlformats.org/officeDocument/2006/relationships/image" Target="../media/image136.png"/><Relationship Id="rId3" Type="http://schemas.openxmlformats.org/officeDocument/2006/relationships/image" Target="../media/image100.svg"/><Relationship Id="rId7" Type="http://schemas.openxmlformats.org/officeDocument/2006/relationships/image" Target="../media/image130.svg"/><Relationship Id="rId12" Type="http://schemas.openxmlformats.org/officeDocument/2006/relationships/image" Target="../media/image133.png"/><Relationship Id="rId17" Type="http://schemas.openxmlformats.org/officeDocument/2006/relationships/image" Target="../media/image84.svg"/><Relationship Id="rId2" Type="http://schemas.openxmlformats.org/officeDocument/2006/relationships/image" Target="../media/image128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5" Type="http://schemas.openxmlformats.org/officeDocument/2006/relationships/image" Target="../media/image135.svg"/><Relationship Id="rId10" Type="http://schemas.openxmlformats.org/officeDocument/2006/relationships/image" Target="../media/image8.png"/><Relationship Id="rId19" Type="http://schemas.openxmlformats.org/officeDocument/2006/relationships/image" Target="../media/image137.svg"/><Relationship Id="rId4" Type="http://schemas.openxmlformats.org/officeDocument/2006/relationships/image" Target="../media/image4.png"/><Relationship Id="rId9" Type="http://schemas.openxmlformats.org/officeDocument/2006/relationships/image" Target="../media/image132.svg"/><Relationship Id="rId1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svg"/><Relationship Id="rId4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06.svg"/><Relationship Id="rId7" Type="http://schemas.openxmlformats.org/officeDocument/2006/relationships/image" Target="../media/image146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20.svg"/><Relationship Id="rId5" Type="http://schemas.openxmlformats.org/officeDocument/2006/relationships/image" Target="../media/image144.sv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6.svg"/><Relationship Id="rId7" Type="http://schemas.openxmlformats.org/officeDocument/2006/relationships/image" Target="../media/image5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8.svg"/><Relationship Id="rId4" Type="http://schemas.openxmlformats.org/officeDocument/2006/relationships/image" Target="../media/image147.png"/><Relationship Id="rId9" Type="http://schemas.openxmlformats.org/officeDocument/2006/relationships/image" Target="../media/image9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46.svg"/><Relationship Id="rId7" Type="http://schemas.openxmlformats.org/officeDocument/2006/relationships/image" Target="../media/image5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48.svg"/><Relationship Id="rId4" Type="http://schemas.openxmlformats.org/officeDocument/2006/relationships/image" Target="../media/image147.png"/><Relationship Id="rId9" Type="http://schemas.openxmlformats.org/officeDocument/2006/relationships/image" Target="../media/image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svg"/><Relationship Id="rId5" Type="http://schemas.openxmlformats.org/officeDocument/2006/relationships/image" Target="../media/image153.png"/><Relationship Id="rId4" Type="http://schemas.openxmlformats.org/officeDocument/2006/relationships/image" Target="../media/image15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4" y="6256201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capsule</a:t>
            </a:r>
          </a:p>
        </p:txBody>
      </p:sp>
      <p:pic>
        <p:nvPicPr>
          <p:cNvPr id="3" name="3. create and display">
            <a:hlinkClick r:id="" action="ppaction://media"/>
            <a:extLst>
              <a:ext uri="{FF2B5EF4-FFF2-40B4-BE49-F238E27FC236}">
                <a16:creationId xmlns:a16="http://schemas.microsoft.com/office/drawing/2014/main" id="{66EBEA09-5900-4389-92D3-EFEAB4B09D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5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5" name="4. refresh">
            <a:hlinkClick r:id="" action="ppaction://media"/>
            <a:extLst>
              <a:ext uri="{FF2B5EF4-FFF2-40B4-BE49-F238E27FC236}">
                <a16:creationId xmlns:a16="http://schemas.microsoft.com/office/drawing/2014/main" id="{337D76CD-56F5-40A9-9211-3DE9A08F45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638406"/>
            <a:ext cx="9001462" cy="1581188"/>
          </a:xfrm>
        </p:spPr>
        <p:txBody>
          <a:bodyPr>
            <a:normAutofit/>
          </a:bodyPr>
          <a:lstStyle/>
          <a:p>
            <a:r>
              <a:rPr lang="es-ES" sz="9600" dirty="0"/>
              <a:t>Try </a:t>
            </a:r>
            <a:r>
              <a:rPr lang="es-ES" sz="9600" dirty="0" err="1"/>
              <a:t>it</a:t>
            </a:r>
            <a:r>
              <a:rPr lang="es-ES" sz="9600" dirty="0"/>
              <a:t> </a:t>
            </a:r>
            <a:r>
              <a:rPr lang="es-ES" sz="9600" dirty="0" err="1"/>
              <a:t>now</a:t>
            </a:r>
            <a:r>
              <a:rPr lang="es-ES" sz="9600" dirty="0"/>
              <a:t>!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4973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1458670" y="0"/>
            <a:ext cx="9274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/>
              <a:t>https://capsulefy.herokuapp.com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3710BB-D3F7-4565-884E-7B4E4FFD0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44"/>
          <a:stretch/>
        </p:blipFill>
        <p:spPr>
          <a:xfrm>
            <a:off x="-1" y="923330"/>
            <a:ext cx="12192000" cy="593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27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/>
              <a:t>https://capsulefy.herokuapp.com</a:t>
            </a:r>
          </a:p>
          <a:p>
            <a:pPr algn="ctr"/>
            <a:endParaRPr lang="es-ES" sz="4000" dirty="0"/>
          </a:p>
          <a:p>
            <a:pPr algn="ctr"/>
            <a:r>
              <a:rPr lang="es-ES" sz="3600" dirty="0" err="1"/>
              <a:t>Landing</a:t>
            </a:r>
            <a:r>
              <a:rPr lang="es-ES" sz="3600" dirty="0"/>
              <a:t> page: https://capsulefy01.herokuapp.com</a:t>
            </a:r>
          </a:p>
          <a:p>
            <a:pPr algn="ctr"/>
            <a:endParaRPr lang="es-ES" sz="3600" dirty="0"/>
          </a:p>
          <a:p>
            <a:pPr algn="ctr"/>
            <a:r>
              <a:rPr lang="es-ES" sz="3600" dirty="0" err="1"/>
              <a:t>Contact</a:t>
            </a:r>
            <a:r>
              <a:rPr lang="es-ES" sz="3600" dirty="0"/>
              <a:t> email: capsulefy.communications@gmail.com</a:t>
            </a:r>
          </a:p>
          <a:p>
            <a:pPr algn="ctr"/>
            <a:endParaRPr lang="es-ES" sz="3200" dirty="0"/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837836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07828"/>
              </p:ext>
            </p:extLst>
          </p:nvPr>
        </p:nvGraphicFramePr>
        <p:xfrm>
          <a:off x="1134323" y="366311"/>
          <a:ext cx="9923351" cy="216334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948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2518706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609783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Milegadodigital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464743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Not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restricted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to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last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wills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No </a:t>
                      </a:r>
                      <a:r>
                        <a:rPr lang="es-ES" sz="2400" dirty="0" err="1"/>
                        <a:t>family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certificate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required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03270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</a:tbl>
          </a:graphicData>
        </a:graphic>
      </p:graphicFrame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1691" y="1178377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1966" y="1178377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4822" y="2097985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1069" y="1658157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1691" y="1658157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8119" y="2097985"/>
            <a:ext cx="391714" cy="391714"/>
          </a:xfrm>
          <a:prstGeom prst="rect">
            <a:avLst/>
          </a:prstGeom>
        </p:spPr>
      </p:pic>
      <p:graphicFrame>
        <p:nvGraphicFramePr>
          <p:cNvPr id="46" name="Tabla 45">
            <a:extLst>
              <a:ext uri="{FF2B5EF4-FFF2-40B4-BE49-F238E27FC236}">
                <a16:creationId xmlns:a16="http://schemas.microsoft.com/office/drawing/2014/main" id="{B959B418-E282-44E0-BD82-3B0CF207C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570422"/>
              </p:ext>
            </p:extLst>
          </p:nvPr>
        </p:nvGraphicFramePr>
        <p:xfrm>
          <a:off x="1134322" y="3353075"/>
          <a:ext cx="9923351" cy="207190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847241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2206606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2424712">
                  <a:extLst>
                    <a:ext uri="{9D8B030D-6E8A-4147-A177-3AD203B41FA5}">
                      <a16:colId xmlns:a16="http://schemas.microsoft.com/office/drawing/2014/main" val="1267903260"/>
                    </a:ext>
                  </a:extLst>
                </a:gridCol>
                <a:gridCol w="2444792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Milegadodigital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464743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8.97 €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79 €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Features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100 MB </a:t>
                      </a:r>
                      <a:r>
                        <a:rPr lang="es-ES" sz="2400" dirty="0" err="1"/>
                        <a:t>storage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Online </a:t>
                      </a:r>
                      <a:r>
                        <a:rPr lang="es-ES" sz="2400" dirty="0" err="1"/>
                        <a:t>last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will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basic</a:t>
                      </a:r>
                      <a:r>
                        <a:rPr lang="es-ES" sz="24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500 MB </a:t>
                      </a:r>
                      <a:r>
                        <a:rPr lang="es-ES" sz="2400" dirty="0" err="1"/>
                        <a:t>storage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032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636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85189A-2395-46DF-A6E1-324C8F98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3" name="spot capulefy">
            <a:hlinkClick r:id="" action="ppaction://media"/>
            <a:extLst>
              <a:ext uri="{FF2B5EF4-FFF2-40B4-BE49-F238E27FC236}">
                <a16:creationId xmlns:a16="http://schemas.microsoft.com/office/drawing/2014/main" id="{83159A6B-5917-489E-BCE7-452D7157BC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9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SWOT </a:t>
            </a:r>
            <a:r>
              <a:rPr lang="es-ES" sz="9600" dirty="0" err="1"/>
              <a:t>analysis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0313" y="3602038"/>
            <a:ext cx="9260721" cy="1655762"/>
          </a:xfrm>
        </p:spPr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are </a:t>
            </a:r>
            <a:r>
              <a:rPr lang="es-ES" sz="4800" dirty="0" err="1"/>
              <a:t>our</a:t>
            </a:r>
            <a:r>
              <a:rPr lang="es-ES" sz="4800" dirty="0"/>
              <a:t> </a:t>
            </a:r>
            <a:r>
              <a:rPr lang="es-ES" sz="4800" dirty="0" err="1"/>
              <a:t>strong</a:t>
            </a:r>
            <a:r>
              <a:rPr lang="es-ES" sz="4800" dirty="0"/>
              <a:t> and </a:t>
            </a:r>
            <a:r>
              <a:rPr lang="es-ES" sz="4800" dirty="0" err="1"/>
              <a:t>weak</a:t>
            </a:r>
            <a:r>
              <a:rPr lang="es-ES" sz="4800" dirty="0"/>
              <a:t> </a:t>
            </a:r>
            <a:r>
              <a:rPr lang="es-ES" sz="4800" dirty="0" err="1"/>
              <a:t>points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550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BADCDDC-C472-4117-A220-88FC0BD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0E5223C-AABE-421F-8D96-94DC0C845380}"/>
              </a:ext>
            </a:extLst>
          </p:cNvPr>
          <p:cNvSpPr txBox="1"/>
          <p:nvPr/>
        </p:nvSpPr>
        <p:spPr>
          <a:xfrm>
            <a:off x="3788097" y="0"/>
            <a:ext cx="46158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Strengths</a:t>
            </a:r>
            <a:endParaRPr lang="es-ES" sz="8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CB52E84-56EB-4400-A34C-91E3AC2B9ED3}"/>
              </a:ext>
            </a:extLst>
          </p:cNvPr>
          <p:cNvSpPr txBox="1"/>
          <p:nvPr/>
        </p:nvSpPr>
        <p:spPr>
          <a:xfrm>
            <a:off x="119120" y="2742585"/>
            <a:ext cx="5744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Deadman</a:t>
            </a:r>
            <a:r>
              <a:rPr lang="es-ES" sz="5400" dirty="0"/>
              <a:t> </a:t>
            </a:r>
            <a:r>
              <a:rPr lang="es-ES" sz="5400" dirty="0" err="1"/>
              <a:t>switch</a:t>
            </a:r>
            <a:endParaRPr lang="es-ES" sz="5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45266D-AACA-4392-BAFB-3A85B348063A}"/>
              </a:ext>
            </a:extLst>
          </p:cNvPr>
          <p:cNvSpPr txBox="1"/>
          <p:nvPr/>
        </p:nvSpPr>
        <p:spPr>
          <a:xfrm>
            <a:off x="5995212" y="2742585"/>
            <a:ext cx="6154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Highly</a:t>
            </a:r>
            <a:r>
              <a:rPr lang="es-ES" sz="5400" dirty="0"/>
              <a:t> </a:t>
            </a:r>
            <a:r>
              <a:rPr lang="es-ES" sz="5400" dirty="0" err="1"/>
              <a:t>customizable</a:t>
            </a:r>
            <a:endParaRPr lang="es-ES" sz="5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7AB0679-EE48-4702-9007-E2617325464D}"/>
              </a:ext>
            </a:extLst>
          </p:cNvPr>
          <p:cNvSpPr txBox="1"/>
          <p:nvPr/>
        </p:nvSpPr>
        <p:spPr>
          <a:xfrm>
            <a:off x="890672" y="5046056"/>
            <a:ext cx="4112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/>
              <a:t>Free plan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A29B5F8-B112-4E69-92CE-6B538AA4CACF}"/>
              </a:ext>
            </a:extLst>
          </p:cNvPr>
          <p:cNvSpPr txBox="1"/>
          <p:nvPr/>
        </p:nvSpPr>
        <p:spPr>
          <a:xfrm>
            <a:off x="6843500" y="5046056"/>
            <a:ext cx="4457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/>
              <a:t>More </a:t>
            </a:r>
            <a:r>
              <a:rPr lang="es-ES" sz="5400" dirty="0" err="1"/>
              <a:t>storage</a:t>
            </a:r>
            <a:endParaRPr lang="es-ES" sz="5400" dirty="0"/>
          </a:p>
        </p:txBody>
      </p:sp>
      <p:pic>
        <p:nvPicPr>
          <p:cNvPr id="10" name="Gráfico 9" descr="Engranajes">
            <a:extLst>
              <a:ext uri="{FF2B5EF4-FFF2-40B4-BE49-F238E27FC236}">
                <a16:creationId xmlns:a16="http://schemas.microsoft.com/office/drawing/2014/main" id="{85C8FC87-DC08-48EE-BCEC-0B4DAE998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2818" y="1234973"/>
            <a:ext cx="1719189" cy="17191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Reloj de arena">
            <a:extLst>
              <a:ext uri="{FF2B5EF4-FFF2-40B4-BE49-F238E27FC236}">
                <a16:creationId xmlns:a16="http://schemas.microsoft.com/office/drawing/2014/main" id="{C4F04D4F-FF85-4B4B-B167-0AE4C745F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1853" y="1234973"/>
            <a:ext cx="1719189" cy="17191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Monedas">
            <a:extLst>
              <a:ext uri="{FF2B5EF4-FFF2-40B4-BE49-F238E27FC236}">
                <a16:creationId xmlns:a16="http://schemas.microsoft.com/office/drawing/2014/main" id="{436400A5-22B5-412C-A817-9DE0F7A450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853" y="3602179"/>
            <a:ext cx="1719190" cy="17191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Base de datos">
            <a:extLst>
              <a:ext uri="{FF2B5EF4-FFF2-40B4-BE49-F238E27FC236}">
                <a16:creationId xmlns:a16="http://schemas.microsoft.com/office/drawing/2014/main" id="{D315A3F0-CFC4-4159-8FD9-E2E50BED72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12817" y="3602179"/>
            <a:ext cx="1719190" cy="17191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3401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BADCDDC-C472-4117-A220-88FC0BD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22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0E5223C-AABE-421F-8D96-94DC0C845380}"/>
              </a:ext>
            </a:extLst>
          </p:cNvPr>
          <p:cNvSpPr txBox="1"/>
          <p:nvPr/>
        </p:nvSpPr>
        <p:spPr>
          <a:xfrm>
            <a:off x="3254291" y="0"/>
            <a:ext cx="54818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Weaknesses</a:t>
            </a:r>
            <a:endParaRPr lang="es-ES" sz="8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CB52E84-56EB-4400-A34C-91E3AC2B9ED3}"/>
              </a:ext>
            </a:extLst>
          </p:cNvPr>
          <p:cNvSpPr txBox="1"/>
          <p:nvPr/>
        </p:nvSpPr>
        <p:spPr>
          <a:xfrm>
            <a:off x="119120" y="2742585"/>
            <a:ext cx="5744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/>
              <a:t>New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the</a:t>
            </a:r>
            <a:r>
              <a:rPr lang="es-ES" sz="5400" dirty="0"/>
              <a:t> </a:t>
            </a:r>
            <a:r>
              <a:rPr lang="es-ES" sz="5400" dirty="0" err="1"/>
              <a:t>market</a:t>
            </a:r>
            <a:endParaRPr lang="es-ES" sz="5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45266D-AACA-4392-BAFB-3A85B348063A}"/>
              </a:ext>
            </a:extLst>
          </p:cNvPr>
          <p:cNvSpPr txBox="1"/>
          <p:nvPr/>
        </p:nvSpPr>
        <p:spPr>
          <a:xfrm>
            <a:off x="5995212" y="2742585"/>
            <a:ext cx="6154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Written</a:t>
            </a:r>
            <a:r>
              <a:rPr lang="es-ES" sz="5400" dirty="0"/>
              <a:t> </a:t>
            </a:r>
            <a:r>
              <a:rPr lang="es-ES" sz="5400" dirty="0" err="1"/>
              <a:t>last</a:t>
            </a:r>
            <a:r>
              <a:rPr lang="es-ES" sz="5400" dirty="0"/>
              <a:t> </a:t>
            </a:r>
            <a:r>
              <a:rPr lang="es-ES" sz="5400" dirty="0" err="1"/>
              <a:t>wills</a:t>
            </a:r>
            <a:endParaRPr lang="es-ES" sz="5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7AB0679-EE48-4702-9007-E2617325464D}"/>
              </a:ext>
            </a:extLst>
          </p:cNvPr>
          <p:cNvSpPr txBox="1"/>
          <p:nvPr/>
        </p:nvSpPr>
        <p:spPr>
          <a:xfrm>
            <a:off x="250529" y="5046056"/>
            <a:ext cx="5481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Hard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understand</a:t>
            </a:r>
            <a:endParaRPr lang="es-ES" sz="5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A29B5F8-B112-4E69-92CE-6B538AA4CACF}"/>
              </a:ext>
            </a:extLst>
          </p:cNvPr>
          <p:cNvSpPr txBox="1"/>
          <p:nvPr/>
        </p:nvSpPr>
        <p:spPr>
          <a:xfrm>
            <a:off x="6843500" y="5046056"/>
            <a:ext cx="4457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Only</a:t>
            </a:r>
            <a:r>
              <a:rPr lang="es-ES" sz="5400" dirty="0"/>
              <a:t> PayPal</a:t>
            </a:r>
          </a:p>
        </p:txBody>
      </p:sp>
      <p:pic>
        <p:nvPicPr>
          <p:cNvPr id="9" name="Gráfico 8" descr="Gráfico de barras">
            <a:extLst>
              <a:ext uri="{FF2B5EF4-FFF2-40B4-BE49-F238E27FC236}">
                <a16:creationId xmlns:a16="http://schemas.microsoft.com/office/drawing/2014/main" id="{6BE3B55C-F2F6-4F2B-B7D0-9448EB6E6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1854" y="1234972"/>
            <a:ext cx="1719188" cy="17191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Tarjeta de crédito">
            <a:extLst>
              <a:ext uri="{FF2B5EF4-FFF2-40B4-BE49-F238E27FC236}">
                <a16:creationId xmlns:a16="http://schemas.microsoft.com/office/drawing/2014/main" id="{A5E284E7-6B23-447F-A9F6-9D3CF16DA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2819" y="3602179"/>
            <a:ext cx="1719189" cy="17191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Ayuda">
            <a:extLst>
              <a:ext uri="{FF2B5EF4-FFF2-40B4-BE49-F238E27FC236}">
                <a16:creationId xmlns:a16="http://schemas.microsoft.com/office/drawing/2014/main" id="{B463DDE1-852E-4EC3-9559-CE8DC04E90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854" y="3602179"/>
            <a:ext cx="1718841" cy="1718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Documento">
            <a:extLst>
              <a:ext uri="{FF2B5EF4-FFF2-40B4-BE49-F238E27FC236}">
                <a16:creationId xmlns:a16="http://schemas.microsoft.com/office/drawing/2014/main" id="{FA385C55-464D-49E5-85AD-F2BEDB9278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12818" y="1234972"/>
            <a:ext cx="1719190" cy="17191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558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BADCDDC-C472-4117-A220-88FC0BD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23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0E5223C-AABE-421F-8D96-94DC0C845380}"/>
              </a:ext>
            </a:extLst>
          </p:cNvPr>
          <p:cNvSpPr txBox="1"/>
          <p:nvPr/>
        </p:nvSpPr>
        <p:spPr>
          <a:xfrm>
            <a:off x="2793861" y="0"/>
            <a:ext cx="66042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Opportunities</a:t>
            </a:r>
            <a:endParaRPr lang="es-ES" sz="8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CB52E84-56EB-4400-A34C-91E3AC2B9ED3}"/>
              </a:ext>
            </a:extLst>
          </p:cNvPr>
          <p:cNvSpPr txBox="1"/>
          <p:nvPr/>
        </p:nvSpPr>
        <p:spPr>
          <a:xfrm>
            <a:off x="119120" y="2742585"/>
            <a:ext cx="5744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/>
              <a:t>No </a:t>
            </a:r>
            <a:r>
              <a:rPr lang="es-ES" sz="5400" dirty="0" err="1"/>
              <a:t>monopolies</a:t>
            </a:r>
            <a:endParaRPr lang="es-ES" sz="5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45266D-AACA-4392-BAFB-3A85B348063A}"/>
              </a:ext>
            </a:extLst>
          </p:cNvPr>
          <p:cNvSpPr txBox="1"/>
          <p:nvPr/>
        </p:nvSpPr>
        <p:spPr>
          <a:xfrm>
            <a:off x="5995212" y="2742585"/>
            <a:ext cx="6154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Insurance</a:t>
            </a:r>
            <a:r>
              <a:rPr lang="es-ES" sz="5400" dirty="0"/>
              <a:t> </a:t>
            </a:r>
            <a:r>
              <a:rPr lang="es-ES" sz="5400" dirty="0" err="1"/>
              <a:t>companies</a:t>
            </a:r>
            <a:endParaRPr lang="es-ES" sz="5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7AB0679-EE48-4702-9007-E2617325464D}"/>
              </a:ext>
            </a:extLst>
          </p:cNvPr>
          <p:cNvSpPr txBox="1"/>
          <p:nvPr/>
        </p:nvSpPr>
        <p:spPr>
          <a:xfrm>
            <a:off x="250529" y="5046056"/>
            <a:ext cx="5481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Special</a:t>
            </a:r>
            <a:r>
              <a:rPr lang="es-ES" sz="5400" dirty="0"/>
              <a:t> </a:t>
            </a:r>
            <a:r>
              <a:rPr lang="es-ES" sz="5400" dirty="0" err="1"/>
              <a:t>days</a:t>
            </a:r>
            <a:endParaRPr lang="es-ES" sz="5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A29B5F8-B112-4E69-92CE-6B538AA4CACF}"/>
              </a:ext>
            </a:extLst>
          </p:cNvPr>
          <p:cNvSpPr txBox="1"/>
          <p:nvPr/>
        </p:nvSpPr>
        <p:spPr>
          <a:xfrm>
            <a:off x="6843500" y="5046056"/>
            <a:ext cx="4457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/>
              <a:t>Wide target</a:t>
            </a:r>
          </a:p>
        </p:txBody>
      </p:sp>
      <p:pic>
        <p:nvPicPr>
          <p:cNvPr id="10" name="Gráfico 9" descr="Gráfico circular">
            <a:extLst>
              <a:ext uri="{FF2B5EF4-FFF2-40B4-BE49-F238E27FC236}">
                <a16:creationId xmlns:a16="http://schemas.microsoft.com/office/drawing/2014/main" id="{DB7456DF-BED1-4909-A8A2-4F82B29EE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2027" y="1235187"/>
            <a:ext cx="1713490" cy="17134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orona navideña">
            <a:extLst>
              <a:ext uri="{FF2B5EF4-FFF2-40B4-BE49-F238E27FC236}">
                <a16:creationId xmlns:a16="http://schemas.microsoft.com/office/drawing/2014/main" id="{E7BD75F3-55F4-49D3-BAE3-DCF6EC765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2027" y="3530632"/>
            <a:ext cx="1718841" cy="1718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Empleado de oficina">
            <a:extLst>
              <a:ext uri="{FF2B5EF4-FFF2-40B4-BE49-F238E27FC236}">
                <a16:creationId xmlns:a16="http://schemas.microsoft.com/office/drawing/2014/main" id="{670E19FD-1C8E-4B1E-904F-81E746507E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9478" y="1234972"/>
            <a:ext cx="1718840" cy="1718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Grupo de personas ">
            <a:extLst>
              <a:ext uri="{FF2B5EF4-FFF2-40B4-BE49-F238E27FC236}">
                <a16:creationId xmlns:a16="http://schemas.microsoft.com/office/drawing/2014/main" id="{5F5E4CDD-C237-4B5B-BE6F-C57801CEB6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12992" y="3510752"/>
            <a:ext cx="1718841" cy="1718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4629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BADCDDC-C472-4117-A220-88FC0BD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24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0E5223C-AABE-421F-8D96-94DC0C845380}"/>
              </a:ext>
            </a:extLst>
          </p:cNvPr>
          <p:cNvSpPr txBox="1"/>
          <p:nvPr/>
        </p:nvSpPr>
        <p:spPr>
          <a:xfrm>
            <a:off x="2793861" y="0"/>
            <a:ext cx="66042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Threats</a:t>
            </a:r>
            <a:endParaRPr lang="es-ES" sz="8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CB52E84-56EB-4400-A34C-91E3AC2B9ED3}"/>
              </a:ext>
            </a:extLst>
          </p:cNvPr>
          <p:cNvSpPr txBox="1"/>
          <p:nvPr/>
        </p:nvSpPr>
        <p:spPr>
          <a:xfrm>
            <a:off x="119120" y="2742585"/>
            <a:ext cx="5744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Competitors</a:t>
            </a:r>
            <a:endParaRPr lang="es-ES" sz="5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45266D-AACA-4392-BAFB-3A85B348063A}"/>
              </a:ext>
            </a:extLst>
          </p:cNvPr>
          <p:cNvSpPr txBox="1"/>
          <p:nvPr/>
        </p:nvSpPr>
        <p:spPr>
          <a:xfrm>
            <a:off x="5995212" y="2742585"/>
            <a:ext cx="6154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Lack</a:t>
            </a:r>
            <a:r>
              <a:rPr lang="es-ES" sz="5400" dirty="0"/>
              <a:t> </a:t>
            </a:r>
            <a:r>
              <a:rPr lang="es-ES" sz="5400" dirty="0" err="1"/>
              <a:t>of</a:t>
            </a:r>
            <a:r>
              <a:rPr lang="es-ES" sz="5400" dirty="0"/>
              <a:t> </a:t>
            </a:r>
            <a:r>
              <a:rPr lang="es-ES" sz="5400" dirty="0" err="1"/>
              <a:t>trusts</a:t>
            </a:r>
            <a:endParaRPr lang="es-ES" sz="5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7AB0679-EE48-4702-9007-E2617325464D}"/>
              </a:ext>
            </a:extLst>
          </p:cNvPr>
          <p:cNvSpPr txBox="1"/>
          <p:nvPr/>
        </p:nvSpPr>
        <p:spPr>
          <a:xfrm>
            <a:off x="250529" y="5046056"/>
            <a:ext cx="5481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Infrastructure</a:t>
            </a:r>
            <a:endParaRPr lang="es-ES" sz="5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A29B5F8-B112-4E69-92CE-6B538AA4CACF}"/>
              </a:ext>
            </a:extLst>
          </p:cNvPr>
          <p:cNvSpPr txBox="1"/>
          <p:nvPr/>
        </p:nvSpPr>
        <p:spPr>
          <a:xfrm>
            <a:off x="6525551" y="5046056"/>
            <a:ext cx="5086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Not</a:t>
            </a:r>
            <a:r>
              <a:rPr lang="es-ES" sz="5400" dirty="0"/>
              <a:t> </a:t>
            </a:r>
            <a:r>
              <a:rPr lang="es-ES" sz="5400" dirty="0" err="1"/>
              <a:t>enough</a:t>
            </a:r>
            <a:r>
              <a:rPr lang="es-ES" sz="5400" dirty="0"/>
              <a:t> </a:t>
            </a:r>
            <a:r>
              <a:rPr lang="es-ES" sz="5400" dirty="0" err="1"/>
              <a:t>users</a:t>
            </a:r>
            <a:endParaRPr lang="es-ES" sz="5400" dirty="0"/>
          </a:p>
        </p:txBody>
      </p:sp>
      <p:pic>
        <p:nvPicPr>
          <p:cNvPr id="9" name="Gráfico 8" descr="Tendencia a la baja">
            <a:extLst>
              <a:ext uri="{FF2B5EF4-FFF2-40B4-BE49-F238E27FC236}">
                <a16:creationId xmlns:a16="http://schemas.microsoft.com/office/drawing/2014/main" id="{AB94AC4B-3760-4770-8A06-D6E5A9AA6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9477" y="3530633"/>
            <a:ext cx="1718840" cy="1718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Lluvia de ideas de grupo">
            <a:extLst>
              <a:ext uri="{FF2B5EF4-FFF2-40B4-BE49-F238E27FC236}">
                <a16:creationId xmlns:a16="http://schemas.microsoft.com/office/drawing/2014/main" id="{FF206D5D-BD00-4088-BE42-9450A4F9B7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2028" y="1223779"/>
            <a:ext cx="1718840" cy="1718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Preguntas">
            <a:extLst>
              <a:ext uri="{FF2B5EF4-FFF2-40B4-BE49-F238E27FC236}">
                <a16:creationId xmlns:a16="http://schemas.microsoft.com/office/drawing/2014/main" id="{39469120-486E-40A5-9BD1-23122AB679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09477" y="1223779"/>
            <a:ext cx="1718840" cy="1718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Servidor">
            <a:extLst>
              <a:ext uri="{FF2B5EF4-FFF2-40B4-BE49-F238E27FC236}">
                <a16:creationId xmlns:a16="http://schemas.microsoft.com/office/drawing/2014/main" id="{5ED23C0E-9AD6-4D8C-B111-9D67070A22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2028" y="3530633"/>
            <a:ext cx="1718840" cy="1718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362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77" y="1122363"/>
            <a:ext cx="10853844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Return</a:t>
            </a:r>
            <a:r>
              <a:rPr lang="es-ES" sz="9600" dirty="0"/>
              <a:t> </a:t>
            </a:r>
            <a:r>
              <a:rPr lang="es-ES" sz="9600" dirty="0" err="1"/>
              <a:t>of</a:t>
            </a:r>
            <a:r>
              <a:rPr lang="es-ES" sz="9600" dirty="0"/>
              <a:t> </a:t>
            </a:r>
            <a:r>
              <a:rPr lang="es-ES" sz="9600" dirty="0" err="1"/>
              <a:t>investment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making</a:t>
            </a:r>
            <a:r>
              <a:rPr lang="es-ES" sz="4800" dirty="0"/>
              <a:t> </a:t>
            </a:r>
            <a:r>
              <a:rPr lang="es-ES" sz="4800" dirty="0" err="1"/>
              <a:t>profit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1113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696164"/>
              </p:ext>
            </p:extLst>
          </p:nvPr>
        </p:nvGraphicFramePr>
        <p:xfrm>
          <a:off x="2053179" y="653069"/>
          <a:ext cx="8085640" cy="4862038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98927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3186713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14 </a:t>
                      </a:r>
                      <a:r>
                        <a:rPr lang="es-ES" sz="3200" dirty="0" err="1"/>
                        <a:t>weeks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14,390 €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325 €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669 €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322213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3,060 €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478223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18,729 €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10% (2,724 €)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706691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36,168 €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708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27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8497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During</a:t>
            </a:r>
            <a:r>
              <a:rPr lang="es-ES" sz="6600" dirty="0"/>
              <a:t> </a:t>
            </a:r>
            <a:r>
              <a:rPr lang="es-ES" sz="6600" dirty="0" err="1"/>
              <a:t>our</a:t>
            </a:r>
            <a:r>
              <a:rPr lang="es-ES" sz="6600" dirty="0"/>
              <a:t> 1st </a:t>
            </a:r>
            <a:r>
              <a:rPr lang="es-ES" sz="6600" dirty="0" err="1"/>
              <a:t>month</a:t>
            </a:r>
            <a:r>
              <a:rPr lang="es-ES" sz="6600" dirty="0"/>
              <a:t>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1663623" y="1905506"/>
            <a:ext cx="88647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100-200</a:t>
            </a:r>
            <a:r>
              <a:rPr lang="es-ES" sz="4400" dirty="0"/>
              <a:t> capsules </a:t>
            </a:r>
            <a:r>
              <a:rPr lang="es-ES" sz="4400" dirty="0" err="1"/>
              <a:t>sold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week</a:t>
            </a:r>
            <a:r>
              <a:rPr lang="es-ES" sz="4400" dirty="0"/>
              <a:t>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20%</a:t>
            </a:r>
            <a:r>
              <a:rPr lang="es-ES" sz="4400" dirty="0"/>
              <a:t> </a:t>
            </a:r>
            <a:r>
              <a:rPr lang="es-ES" sz="4400" dirty="0" err="1"/>
              <a:t>discount</a:t>
            </a:r>
            <a:r>
              <a:rPr lang="es-ES" sz="4400" dirty="0"/>
              <a:t>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next</a:t>
            </a:r>
            <a:r>
              <a:rPr lang="es-ES" sz="4400" dirty="0"/>
              <a:t> </a:t>
            </a:r>
            <a:r>
              <a:rPr lang="es-ES" sz="4400" dirty="0" err="1"/>
              <a:t>three</a:t>
            </a:r>
            <a:r>
              <a:rPr lang="es-ES" sz="4400" dirty="0"/>
              <a:t> </a:t>
            </a:r>
            <a:r>
              <a:rPr lang="es-ES" sz="4400" dirty="0" err="1"/>
              <a:t>weeks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6000" dirty="0"/>
              <a:t>Total </a:t>
            </a:r>
            <a:r>
              <a:rPr lang="es-ES" sz="6000" dirty="0" err="1"/>
              <a:t>revenue</a:t>
            </a:r>
            <a:r>
              <a:rPr lang="es-ES" sz="6000" dirty="0"/>
              <a:t>: ~</a:t>
            </a:r>
            <a:r>
              <a:rPr lang="es-ES" sz="6000" b="1" dirty="0"/>
              <a:t>1,140 €</a:t>
            </a:r>
          </a:p>
        </p:txBody>
      </p:sp>
      <p:pic>
        <p:nvPicPr>
          <p:cNvPr id="6" name="Gráfico 5" descr="Etiqueta">
            <a:extLst>
              <a:ext uri="{FF2B5EF4-FFF2-40B4-BE49-F238E27FC236}">
                <a16:creationId xmlns:a16="http://schemas.microsoft.com/office/drawing/2014/main" id="{BDB01FB9-C6BF-42B9-B7E3-FE79CC4C8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5995" y="1193846"/>
            <a:ext cx="2091841" cy="2091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inero">
            <a:extLst>
              <a:ext uri="{FF2B5EF4-FFF2-40B4-BE49-F238E27FC236}">
                <a16:creationId xmlns:a16="http://schemas.microsoft.com/office/drawing/2014/main" id="{DBC392FB-3A75-47EC-906A-2C2CFAE95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1591" y="4831117"/>
            <a:ext cx="1672491" cy="1672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Monedas">
            <a:extLst>
              <a:ext uri="{FF2B5EF4-FFF2-40B4-BE49-F238E27FC236}">
                <a16:creationId xmlns:a16="http://schemas.microsoft.com/office/drawing/2014/main" id="{479D4D48-72D4-4CB8-B1FC-332950262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917" y="4831117"/>
            <a:ext cx="1672491" cy="1672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3591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28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98229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During</a:t>
            </a:r>
            <a:r>
              <a:rPr lang="es-ES" sz="6600" dirty="0"/>
              <a:t> </a:t>
            </a:r>
            <a:r>
              <a:rPr lang="es-ES" sz="6600" dirty="0" err="1"/>
              <a:t>our</a:t>
            </a:r>
            <a:r>
              <a:rPr lang="es-ES" sz="6600" dirty="0"/>
              <a:t> </a:t>
            </a:r>
            <a:r>
              <a:rPr lang="es-ES" sz="6600" dirty="0" err="1"/>
              <a:t>first</a:t>
            </a:r>
            <a:r>
              <a:rPr lang="es-ES" sz="6600" dirty="0"/>
              <a:t> 6 </a:t>
            </a:r>
            <a:r>
              <a:rPr lang="es-ES" sz="6600" dirty="0" err="1"/>
              <a:t>months</a:t>
            </a:r>
            <a:r>
              <a:rPr lang="es-ES" sz="6600" dirty="0"/>
              <a:t>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1663623" y="1905506"/>
            <a:ext cx="88647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700</a:t>
            </a:r>
            <a:r>
              <a:rPr lang="es-ES" sz="4400" dirty="0"/>
              <a:t> capsules </a:t>
            </a:r>
            <a:r>
              <a:rPr lang="es-ES" sz="4400" dirty="0" err="1"/>
              <a:t>sold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~500</a:t>
            </a:r>
            <a:r>
              <a:rPr lang="es-ES" sz="4400" dirty="0"/>
              <a:t> capsules at full </a:t>
            </a:r>
            <a:r>
              <a:rPr lang="es-ES" sz="4400" dirty="0" err="1"/>
              <a:t>price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4,750 €</a:t>
            </a:r>
            <a:r>
              <a:rPr lang="es-ES" sz="4400" dirty="0"/>
              <a:t>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this</a:t>
            </a:r>
            <a:r>
              <a:rPr lang="es-ES" sz="4400" dirty="0"/>
              <a:t> </a:t>
            </a:r>
            <a:r>
              <a:rPr lang="es-ES" sz="4400" dirty="0" err="1"/>
              <a:t>period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6000" dirty="0"/>
              <a:t>Total </a:t>
            </a:r>
            <a:r>
              <a:rPr lang="es-ES" sz="6000" dirty="0" err="1"/>
              <a:t>revenue</a:t>
            </a:r>
            <a:r>
              <a:rPr lang="es-ES" sz="6000" dirty="0"/>
              <a:t>: ~</a:t>
            </a:r>
            <a:r>
              <a:rPr lang="es-ES" sz="6000" b="1" dirty="0"/>
              <a:t>5,990 €</a:t>
            </a:r>
          </a:p>
        </p:txBody>
      </p:sp>
      <p:pic>
        <p:nvPicPr>
          <p:cNvPr id="6" name="Gráfico 5" descr="Tendencia al alza">
            <a:extLst>
              <a:ext uri="{FF2B5EF4-FFF2-40B4-BE49-F238E27FC236}">
                <a16:creationId xmlns:a16="http://schemas.microsoft.com/office/drawing/2014/main" id="{AF1DD15A-CFD4-4C24-A203-8B5DE6AC6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916" y="4831116"/>
            <a:ext cx="1672491" cy="1672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Crecimiento del negocio">
            <a:extLst>
              <a:ext uri="{FF2B5EF4-FFF2-40B4-BE49-F238E27FC236}">
                <a16:creationId xmlns:a16="http://schemas.microsoft.com/office/drawing/2014/main" id="{598292B5-C017-436A-BEA6-7D5AA5BF7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1591" y="4831116"/>
            <a:ext cx="1672491" cy="1672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425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29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98229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During</a:t>
            </a:r>
            <a:r>
              <a:rPr lang="es-ES" sz="6600" dirty="0"/>
              <a:t> </a:t>
            </a:r>
            <a:r>
              <a:rPr lang="es-ES" sz="6600" dirty="0" err="1"/>
              <a:t>our</a:t>
            </a:r>
            <a:r>
              <a:rPr lang="es-ES" sz="6600" dirty="0"/>
              <a:t> </a:t>
            </a:r>
            <a:r>
              <a:rPr lang="es-ES" sz="6600" dirty="0" err="1"/>
              <a:t>next</a:t>
            </a:r>
            <a:r>
              <a:rPr lang="es-ES" sz="6600" dirty="0"/>
              <a:t> 6 </a:t>
            </a:r>
            <a:r>
              <a:rPr lang="es-ES" sz="6600" dirty="0" err="1"/>
              <a:t>months</a:t>
            </a:r>
            <a:r>
              <a:rPr lang="es-ES" sz="6600" dirty="0"/>
              <a:t>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530205" y="1790522"/>
            <a:ext cx="57227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3,060 €</a:t>
            </a:r>
            <a:r>
              <a:rPr lang="es-ES" sz="4400" dirty="0"/>
              <a:t> </a:t>
            </a:r>
            <a:r>
              <a:rPr lang="es-ES" sz="4400" dirty="0" err="1"/>
              <a:t>for</a:t>
            </a:r>
            <a:r>
              <a:rPr lang="es-ES" sz="4400" dirty="0"/>
              <a:t> </a:t>
            </a:r>
            <a:r>
              <a:rPr lang="es-ES" sz="4400" dirty="0" err="1"/>
              <a:t>advertisement</a:t>
            </a:r>
            <a:r>
              <a:rPr lang="es-ES" sz="4400" dirty="0"/>
              <a:t> </a:t>
            </a:r>
            <a:r>
              <a:rPr lang="es-ES" sz="4400" dirty="0" err="1"/>
              <a:t>campaign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~1,400</a:t>
            </a:r>
            <a:r>
              <a:rPr lang="es-ES" sz="4400" dirty="0"/>
              <a:t>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13,300 €</a:t>
            </a:r>
            <a:r>
              <a:rPr lang="es-ES" sz="4400" dirty="0"/>
              <a:t>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this</a:t>
            </a:r>
            <a:r>
              <a:rPr lang="es-ES" sz="4400" dirty="0"/>
              <a:t> </a:t>
            </a:r>
            <a:r>
              <a:rPr lang="es-ES" sz="4400" dirty="0" err="1"/>
              <a:t>period</a:t>
            </a:r>
            <a:endParaRPr lang="es-ES" sz="6000" b="1" dirty="0"/>
          </a:p>
        </p:txBody>
      </p:sp>
      <p:pic>
        <p:nvPicPr>
          <p:cNvPr id="5" name="Imagen 4" descr="https://i.gyazo.com/91432c290fd850cb819c40c8f883a405.png">
            <a:extLst>
              <a:ext uri="{FF2B5EF4-FFF2-40B4-BE49-F238E27FC236}">
                <a16:creationId xmlns:a16="http://schemas.microsoft.com/office/drawing/2014/main" id="{7E78717C-2017-4ED9-82B7-0F6F4DC3F5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963" y="1238035"/>
            <a:ext cx="4971890" cy="5265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882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ttps://i.gyazo.com/a764daeeb6d60ffce4b32a8b27f82496.png">
            <a:extLst>
              <a:ext uri="{FF2B5EF4-FFF2-40B4-BE49-F238E27FC236}">
                <a16:creationId xmlns:a16="http://schemas.microsoft.com/office/drawing/2014/main" id="{DE0421F1-E2F7-40A0-877C-D63AD4967E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394" y="1235227"/>
            <a:ext cx="4795028" cy="52655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30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98229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During</a:t>
            </a:r>
            <a:r>
              <a:rPr lang="es-ES" sz="6600" dirty="0"/>
              <a:t> </a:t>
            </a:r>
            <a:r>
              <a:rPr lang="es-ES" sz="6600" dirty="0" err="1"/>
              <a:t>our</a:t>
            </a:r>
            <a:r>
              <a:rPr lang="es-ES" sz="6600" dirty="0"/>
              <a:t> </a:t>
            </a:r>
            <a:r>
              <a:rPr lang="es-ES" sz="6600" dirty="0" err="1"/>
              <a:t>second</a:t>
            </a:r>
            <a:r>
              <a:rPr lang="es-ES" sz="6600" dirty="0"/>
              <a:t> </a:t>
            </a:r>
            <a:r>
              <a:rPr lang="es-ES" sz="6600" dirty="0" err="1"/>
              <a:t>year</a:t>
            </a:r>
            <a:r>
              <a:rPr lang="es-ES" sz="6600" dirty="0"/>
              <a:t>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530205" y="1790522"/>
            <a:ext cx="57227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Some</a:t>
            </a:r>
            <a:r>
              <a:rPr lang="es-ES" sz="4400" dirty="0"/>
              <a:t> </a:t>
            </a:r>
            <a:r>
              <a:rPr lang="es-ES" sz="4400" dirty="0" err="1"/>
              <a:t>discount</a:t>
            </a:r>
            <a:r>
              <a:rPr lang="es-ES" sz="4400" dirty="0"/>
              <a:t> </a:t>
            </a:r>
            <a:r>
              <a:rPr lang="es-ES" sz="4400" dirty="0" err="1"/>
              <a:t>campaigns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Hosting, </a:t>
            </a:r>
            <a:r>
              <a:rPr lang="es-ES" sz="4400" dirty="0" err="1"/>
              <a:t>advertising</a:t>
            </a:r>
            <a:r>
              <a:rPr lang="es-ES" sz="4400" dirty="0"/>
              <a:t> and </a:t>
            </a:r>
            <a:r>
              <a:rPr lang="es-ES" sz="4400" dirty="0" err="1"/>
              <a:t>customer</a:t>
            </a:r>
            <a:r>
              <a:rPr lang="es-ES" sz="4400" dirty="0"/>
              <a:t> </a:t>
            </a:r>
            <a:r>
              <a:rPr lang="es-ES" sz="4400" dirty="0" err="1"/>
              <a:t>support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Double</a:t>
            </a:r>
            <a:r>
              <a:rPr lang="es-ES" sz="4400" dirty="0"/>
              <a:t> </a:t>
            </a:r>
            <a:r>
              <a:rPr lang="es-ES" sz="4400" dirty="0" err="1"/>
              <a:t>the</a:t>
            </a:r>
            <a:r>
              <a:rPr lang="es-ES" sz="4400" dirty="0"/>
              <a:t> </a:t>
            </a:r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year</a:t>
            </a:r>
            <a:r>
              <a:rPr lang="es-ES" sz="4400" dirty="0"/>
              <a:t> sales</a:t>
            </a:r>
          </a:p>
        </p:txBody>
      </p:sp>
    </p:spTree>
    <p:extLst>
      <p:ext uri="{BB962C8B-B14F-4D97-AF65-F5344CB8AC3E}">
        <p14:creationId xmlns:p14="http://schemas.microsoft.com/office/powerpoint/2010/main" val="4138491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ttps://i.gyazo.com/5219411216ffd914cf4e3246de8c5478.png">
            <a:extLst>
              <a:ext uri="{FF2B5EF4-FFF2-40B4-BE49-F238E27FC236}">
                <a16:creationId xmlns:a16="http://schemas.microsoft.com/office/drawing/2014/main" id="{463BF4F4-86A9-42C2-99FD-DFE864D870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253" y="1235227"/>
            <a:ext cx="4693309" cy="52655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31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98229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During</a:t>
            </a:r>
            <a:r>
              <a:rPr lang="es-ES" sz="6600" dirty="0"/>
              <a:t> </a:t>
            </a:r>
            <a:r>
              <a:rPr lang="es-ES" sz="6600" dirty="0" err="1"/>
              <a:t>our</a:t>
            </a:r>
            <a:r>
              <a:rPr lang="es-ES" sz="6600" dirty="0"/>
              <a:t> </a:t>
            </a:r>
            <a:r>
              <a:rPr lang="es-ES" sz="6600" dirty="0" err="1"/>
              <a:t>third</a:t>
            </a:r>
            <a:r>
              <a:rPr lang="es-ES" sz="6600" dirty="0"/>
              <a:t> </a:t>
            </a:r>
            <a:r>
              <a:rPr lang="es-ES" sz="6600" dirty="0" err="1"/>
              <a:t>year</a:t>
            </a:r>
            <a:r>
              <a:rPr lang="es-ES" sz="6600" dirty="0"/>
              <a:t>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530205" y="1790522"/>
            <a:ext cx="57227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Aggressive</a:t>
            </a:r>
            <a:r>
              <a:rPr lang="es-ES" sz="4400" dirty="0"/>
              <a:t> </a:t>
            </a:r>
            <a:r>
              <a:rPr lang="es-ES" sz="4400" dirty="0" err="1"/>
              <a:t>expansion</a:t>
            </a:r>
            <a:r>
              <a:rPr lang="es-ES" sz="4400" dirty="0"/>
              <a:t>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Double</a:t>
            </a:r>
            <a:r>
              <a:rPr lang="es-ES" sz="4400" dirty="0"/>
              <a:t> </a:t>
            </a:r>
            <a:r>
              <a:rPr lang="es-ES" sz="4400" dirty="0" err="1"/>
              <a:t>the</a:t>
            </a:r>
            <a:r>
              <a:rPr lang="es-ES" sz="4400" dirty="0"/>
              <a:t> marketing </a:t>
            </a:r>
            <a:r>
              <a:rPr lang="es-ES" sz="4400" dirty="0" err="1"/>
              <a:t>budget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Increase</a:t>
            </a:r>
            <a:r>
              <a:rPr lang="es-ES" sz="4400" dirty="0"/>
              <a:t> </a:t>
            </a:r>
            <a:r>
              <a:rPr lang="es-ES" sz="4400" dirty="0" err="1"/>
              <a:t>maintenance</a:t>
            </a:r>
            <a:r>
              <a:rPr lang="es-ES" sz="4400" dirty="0"/>
              <a:t> </a:t>
            </a:r>
            <a:r>
              <a:rPr lang="es-ES" sz="4400" dirty="0" err="1"/>
              <a:t>costs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1727923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5F94E33-C2F2-4F71-ADB6-9B88463B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32</a:t>
            </a:fld>
            <a:endParaRPr lang="es-ES" dirty="0"/>
          </a:p>
        </p:txBody>
      </p:sp>
      <p:pic>
        <p:nvPicPr>
          <p:cNvPr id="3" name="Imagen 2" descr="https://i.gyazo.com/24b6e486e74edd95a00b5be33af7509f.png">
            <a:extLst>
              <a:ext uri="{FF2B5EF4-FFF2-40B4-BE49-F238E27FC236}">
                <a16:creationId xmlns:a16="http://schemas.microsoft.com/office/drawing/2014/main" id="{B81B4106-71BA-4FB8-9B28-3A8A65526C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30" y="229015"/>
            <a:ext cx="9982738" cy="5919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8772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77" y="1122363"/>
            <a:ext cx="10853844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Investment</a:t>
            </a:r>
            <a:r>
              <a:rPr lang="es-ES" sz="9600" dirty="0"/>
              <a:t> </a:t>
            </a:r>
            <a:r>
              <a:rPr lang="es-ES" sz="9600" dirty="0" err="1"/>
              <a:t>analysis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179" y="3602038"/>
            <a:ext cx="10092990" cy="1655762"/>
          </a:xfrm>
        </p:spPr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our</a:t>
            </a:r>
            <a:r>
              <a:rPr lang="es-ES" sz="4800" dirty="0"/>
              <a:t> </a:t>
            </a:r>
            <a:r>
              <a:rPr lang="es-ES" sz="4800" dirty="0" err="1"/>
              <a:t>commitment</a:t>
            </a:r>
            <a:r>
              <a:rPr lang="es-ES" sz="4800" dirty="0"/>
              <a:t> </a:t>
            </a:r>
            <a:r>
              <a:rPr lang="es-ES" sz="4800" dirty="0" err="1"/>
              <a:t>to</a:t>
            </a:r>
            <a:r>
              <a:rPr lang="es-ES" sz="4800" dirty="0"/>
              <a:t> </a:t>
            </a:r>
            <a:r>
              <a:rPr lang="es-ES" sz="4800" dirty="0" err="1"/>
              <a:t>investors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2102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34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8497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/>
              <a:t>As </a:t>
            </a:r>
            <a:r>
              <a:rPr lang="es-ES" sz="6600" dirty="0" err="1"/>
              <a:t>of</a:t>
            </a:r>
            <a:r>
              <a:rPr lang="es-ES" sz="6600" dirty="0"/>
              <a:t> </a:t>
            </a:r>
            <a:r>
              <a:rPr lang="es-ES" sz="6600" dirty="0" err="1"/>
              <a:t>today</a:t>
            </a:r>
            <a:r>
              <a:rPr lang="es-ES" sz="6600" dirty="0"/>
              <a:t>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1422246" y="1993025"/>
            <a:ext cx="93475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b="1" dirty="0"/>
              <a:t>35k €</a:t>
            </a:r>
            <a:r>
              <a:rPr lang="es-ES" sz="5400" dirty="0"/>
              <a:t> </a:t>
            </a:r>
            <a:r>
              <a:rPr lang="es-ES" sz="5400" dirty="0" err="1"/>
              <a:t>invested</a:t>
            </a:r>
            <a:r>
              <a:rPr lang="es-ES" sz="5400" dirty="0"/>
              <a:t> in </a:t>
            </a:r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b="1" dirty="0"/>
              <a:t>20k €</a:t>
            </a:r>
            <a:r>
              <a:rPr lang="es-ES" sz="5400" dirty="0"/>
              <a:t> </a:t>
            </a:r>
            <a:r>
              <a:rPr lang="es-ES" sz="5400" dirty="0" err="1"/>
              <a:t>remaining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dirty="0" err="1"/>
              <a:t>Need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find</a:t>
            </a:r>
            <a:r>
              <a:rPr lang="es-ES" sz="5400" dirty="0"/>
              <a:t> </a:t>
            </a:r>
            <a:r>
              <a:rPr lang="es-ES" sz="5400" dirty="0" err="1"/>
              <a:t>investors</a:t>
            </a:r>
            <a:r>
              <a:rPr lang="es-ES" sz="5400" dirty="0"/>
              <a:t> </a:t>
            </a:r>
            <a:r>
              <a:rPr lang="es-ES" sz="5400" dirty="0" err="1"/>
              <a:t>for</a:t>
            </a:r>
            <a:r>
              <a:rPr lang="es-ES" sz="5400" dirty="0"/>
              <a:t> </a:t>
            </a:r>
            <a:r>
              <a:rPr lang="es-ES" sz="5400" b="1" dirty="0"/>
              <a:t>55k €</a:t>
            </a:r>
          </a:p>
        </p:txBody>
      </p:sp>
      <p:pic>
        <p:nvPicPr>
          <p:cNvPr id="8" name="Gráfico 7" descr="Dinero">
            <a:extLst>
              <a:ext uri="{FF2B5EF4-FFF2-40B4-BE49-F238E27FC236}">
                <a16:creationId xmlns:a16="http://schemas.microsoft.com/office/drawing/2014/main" id="{DBC392FB-3A75-47EC-906A-2C2CFAE95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0106" y="4831116"/>
            <a:ext cx="1672491" cy="1672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Monedas">
            <a:extLst>
              <a:ext uri="{FF2B5EF4-FFF2-40B4-BE49-F238E27FC236}">
                <a16:creationId xmlns:a16="http://schemas.microsoft.com/office/drawing/2014/main" id="{479D4D48-72D4-4CB8-B1FC-332950262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6842" y="4831117"/>
            <a:ext cx="1672491" cy="1672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rogramador">
            <a:extLst>
              <a:ext uri="{FF2B5EF4-FFF2-40B4-BE49-F238E27FC236}">
                <a16:creationId xmlns:a16="http://schemas.microsoft.com/office/drawing/2014/main" id="{E5711987-90E7-415E-94F7-8B85DA5F5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17971" y="1277735"/>
            <a:ext cx="1672491" cy="1672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4577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35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8497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Our</a:t>
            </a:r>
            <a:r>
              <a:rPr lang="es-ES" sz="6600" dirty="0"/>
              <a:t> </a:t>
            </a:r>
            <a:r>
              <a:rPr lang="es-ES" sz="6600" dirty="0" err="1"/>
              <a:t>compromise</a:t>
            </a:r>
            <a:endParaRPr lang="es-ES" sz="66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1561642" y="1305341"/>
            <a:ext cx="90687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dirty="0" err="1"/>
              <a:t>Investors</a:t>
            </a:r>
            <a:r>
              <a:rPr lang="es-ES" sz="5400" dirty="0"/>
              <a:t> </a:t>
            </a:r>
            <a:r>
              <a:rPr lang="es-ES" sz="5400" dirty="0" err="1"/>
              <a:t>get</a:t>
            </a:r>
            <a:r>
              <a:rPr lang="es-ES" sz="5400" dirty="0"/>
              <a:t> </a:t>
            </a:r>
            <a:r>
              <a:rPr lang="es-ES" sz="5400" b="1" dirty="0"/>
              <a:t>110%</a:t>
            </a:r>
            <a:r>
              <a:rPr lang="es-ES" sz="5400" dirty="0"/>
              <a:t>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dirty="0" err="1"/>
              <a:t>We</a:t>
            </a:r>
            <a:r>
              <a:rPr lang="es-ES" sz="5400" dirty="0"/>
              <a:t> </a:t>
            </a:r>
            <a:r>
              <a:rPr lang="es-ES" sz="5400" dirty="0" err="1"/>
              <a:t>need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return</a:t>
            </a:r>
            <a:r>
              <a:rPr lang="es-ES" sz="5400" dirty="0"/>
              <a:t> </a:t>
            </a:r>
            <a:r>
              <a:rPr lang="es-ES" sz="5400" b="1" dirty="0"/>
              <a:t>60k €</a:t>
            </a:r>
          </a:p>
          <a:p>
            <a:r>
              <a:rPr lang="es-ES" sz="5400" b="1" dirty="0"/>
              <a:t>  </a:t>
            </a:r>
            <a:r>
              <a:rPr lang="es-ES" sz="3600" dirty="0" err="1"/>
              <a:t>Amount</a:t>
            </a:r>
            <a:r>
              <a:rPr lang="es-ES" sz="3600" dirty="0"/>
              <a:t> </a:t>
            </a:r>
            <a:r>
              <a:rPr lang="es-ES" sz="3600" dirty="0" err="1"/>
              <a:t>achieved</a:t>
            </a:r>
            <a:r>
              <a:rPr lang="es-ES" sz="3600" dirty="0"/>
              <a:t> after 3rd </a:t>
            </a:r>
            <a:r>
              <a:rPr lang="es-ES" sz="3600" dirty="0" err="1"/>
              <a:t>year</a:t>
            </a:r>
            <a:endParaRPr lang="es-E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dirty="0" err="1"/>
              <a:t>Then</a:t>
            </a:r>
            <a:r>
              <a:rPr lang="es-ES" sz="5400" dirty="0"/>
              <a:t>, </a:t>
            </a:r>
            <a:r>
              <a:rPr lang="es-ES" sz="5400" dirty="0" err="1"/>
              <a:t>investors</a:t>
            </a:r>
            <a:r>
              <a:rPr lang="es-ES" sz="5400" dirty="0"/>
              <a:t> </a:t>
            </a:r>
            <a:r>
              <a:rPr lang="es-ES" sz="5400" dirty="0" err="1"/>
              <a:t>get</a:t>
            </a:r>
            <a:r>
              <a:rPr lang="es-ES" sz="5400" dirty="0"/>
              <a:t> a </a:t>
            </a:r>
            <a:r>
              <a:rPr lang="es-ES" sz="5400" dirty="0" err="1"/>
              <a:t>percentage</a:t>
            </a:r>
            <a:r>
              <a:rPr lang="es-ES" sz="5400" dirty="0"/>
              <a:t> </a:t>
            </a:r>
            <a:r>
              <a:rPr lang="es-ES" sz="5400" dirty="0" err="1"/>
              <a:t>based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inversion</a:t>
            </a:r>
            <a:endParaRPr lang="es-ES" sz="5400" dirty="0"/>
          </a:p>
        </p:txBody>
      </p:sp>
      <p:pic>
        <p:nvPicPr>
          <p:cNvPr id="6" name="Gráfico 5" descr="Gráfico de barras con tendencia ascendente">
            <a:extLst>
              <a:ext uri="{FF2B5EF4-FFF2-40B4-BE49-F238E27FC236}">
                <a16:creationId xmlns:a16="http://schemas.microsoft.com/office/drawing/2014/main" id="{F52A36B0-24CD-4F46-A598-FE73A2BAF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1109" y="4807997"/>
            <a:ext cx="2050003" cy="20500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tiqueta">
            <a:extLst>
              <a:ext uri="{FF2B5EF4-FFF2-40B4-BE49-F238E27FC236}">
                <a16:creationId xmlns:a16="http://schemas.microsoft.com/office/drawing/2014/main" id="{3BAA7ABE-CB13-4B37-B1AB-5AFF68679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8102" y="4638257"/>
            <a:ext cx="2050003" cy="20500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Empleado de oficina">
            <a:extLst>
              <a:ext uri="{FF2B5EF4-FFF2-40B4-BE49-F238E27FC236}">
                <a16:creationId xmlns:a16="http://schemas.microsoft.com/office/drawing/2014/main" id="{299B494C-0CDE-454A-BC09-D13BF7DAA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8101" y="1452651"/>
            <a:ext cx="2050004" cy="20500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6EA5383-9631-4F57-85D2-8094F7EEF789}"/>
              </a:ext>
            </a:extLst>
          </p:cNvPr>
          <p:cNvSpPr txBox="1"/>
          <p:nvPr/>
        </p:nvSpPr>
        <p:spPr>
          <a:xfrm rot="2736225">
            <a:off x="9971386" y="5325166"/>
            <a:ext cx="658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bg2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476051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36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8497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Our</a:t>
            </a:r>
            <a:r>
              <a:rPr lang="es-ES" sz="6600" dirty="0"/>
              <a:t> </a:t>
            </a:r>
            <a:r>
              <a:rPr lang="es-ES" sz="6600" dirty="0" err="1"/>
              <a:t>conditions</a:t>
            </a:r>
            <a:endParaRPr lang="es-ES" sz="66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1561642" y="1305341"/>
            <a:ext cx="90687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dirty="0" err="1"/>
              <a:t>Minimum</a:t>
            </a:r>
            <a:r>
              <a:rPr lang="es-ES" sz="5400" dirty="0"/>
              <a:t> </a:t>
            </a:r>
            <a:r>
              <a:rPr lang="es-ES" sz="5400" b="1" dirty="0"/>
              <a:t>500 €</a:t>
            </a:r>
            <a:r>
              <a:rPr lang="es-ES" sz="5400" dirty="0"/>
              <a:t> </a:t>
            </a:r>
            <a:r>
              <a:rPr lang="es-ES" sz="5400" dirty="0" err="1"/>
              <a:t>inversions</a:t>
            </a:r>
            <a:endParaRPr lang="es-ES" sz="5400" dirty="0"/>
          </a:p>
          <a:p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dirty="0" err="1"/>
              <a:t>Initial</a:t>
            </a:r>
            <a:r>
              <a:rPr lang="es-ES" sz="5400" dirty="0"/>
              <a:t> loan </a:t>
            </a:r>
            <a:r>
              <a:rPr lang="es-ES" sz="5400" dirty="0" err="1"/>
              <a:t>of</a:t>
            </a:r>
            <a:r>
              <a:rPr lang="es-ES" sz="5400" dirty="0"/>
              <a:t> </a:t>
            </a:r>
            <a:r>
              <a:rPr lang="es-ES" sz="5400" b="1" dirty="0"/>
              <a:t>20k 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dirty="0"/>
              <a:t>More </a:t>
            </a:r>
            <a:r>
              <a:rPr lang="es-ES" sz="5400" dirty="0" err="1"/>
              <a:t>loans</a:t>
            </a:r>
            <a:r>
              <a:rPr lang="es-ES" sz="5400" dirty="0"/>
              <a:t> </a:t>
            </a:r>
            <a:r>
              <a:rPr lang="es-ES" sz="5400" dirty="0" err="1"/>
              <a:t>or</a:t>
            </a:r>
            <a:r>
              <a:rPr lang="es-ES" sz="5400" dirty="0"/>
              <a:t> </a:t>
            </a:r>
            <a:r>
              <a:rPr lang="es-ES" sz="5400" dirty="0" err="1"/>
              <a:t>reduced</a:t>
            </a:r>
            <a:r>
              <a:rPr lang="es-ES" sz="5400" dirty="0"/>
              <a:t> </a:t>
            </a:r>
            <a:r>
              <a:rPr lang="es-ES" sz="5400" dirty="0" err="1"/>
              <a:t>budget</a:t>
            </a:r>
            <a:r>
              <a:rPr lang="es-ES" sz="5400" dirty="0"/>
              <a:t> </a:t>
            </a:r>
            <a:r>
              <a:rPr lang="es-ES" sz="5400" dirty="0" err="1"/>
              <a:t>if</a:t>
            </a:r>
            <a:r>
              <a:rPr lang="es-ES" sz="5400" dirty="0"/>
              <a:t> </a:t>
            </a:r>
            <a:r>
              <a:rPr lang="es-ES" sz="5400" dirty="0" err="1"/>
              <a:t>needed</a:t>
            </a:r>
            <a:endParaRPr lang="es-ES" sz="5400" dirty="0"/>
          </a:p>
        </p:txBody>
      </p:sp>
      <p:pic>
        <p:nvPicPr>
          <p:cNvPr id="7" name="Gráfico 6" descr="Contrato">
            <a:extLst>
              <a:ext uri="{FF2B5EF4-FFF2-40B4-BE49-F238E27FC236}">
                <a16:creationId xmlns:a16="http://schemas.microsoft.com/office/drawing/2014/main" id="{B3381934-C4F6-422C-880A-BCF7F9C56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8425" y="4711443"/>
            <a:ext cx="1976818" cy="19768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pretón de manos">
            <a:extLst>
              <a:ext uri="{FF2B5EF4-FFF2-40B4-BE49-F238E27FC236}">
                <a16:creationId xmlns:a16="http://schemas.microsoft.com/office/drawing/2014/main" id="{1B2DEC30-A176-4B71-A194-7EF988CCC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5243" y="1784022"/>
            <a:ext cx="2552534" cy="25525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Hucha">
            <a:extLst>
              <a:ext uri="{FF2B5EF4-FFF2-40B4-BE49-F238E27FC236}">
                <a16:creationId xmlns:a16="http://schemas.microsoft.com/office/drawing/2014/main" id="{FCC3E07B-522E-4692-959E-0FC4BCFE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0959" y="4711443"/>
            <a:ext cx="1976818" cy="19768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899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77" y="1122363"/>
            <a:ext cx="10853844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Deliverable</a:t>
            </a:r>
            <a:r>
              <a:rPr lang="es-ES" sz="9600" dirty="0"/>
              <a:t> </a:t>
            </a:r>
            <a:r>
              <a:rPr lang="es-ES" sz="9600" dirty="0" err="1"/>
              <a:t>results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2820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A6B8799-AFFD-4ACD-998E-72D2DF94C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38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4195705-A442-40DF-87A1-C440EF206FB0}"/>
              </a:ext>
            </a:extLst>
          </p:cNvPr>
          <p:cNvSpPr txBox="1"/>
          <p:nvPr/>
        </p:nvSpPr>
        <p:spPr>
          <a:xfrm>
            <a:off x="450917" y="797510"/>
            <a:ext cx="112901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Final </a:t>
            </a:r>
            <a:r>
              <a:rPr lang="es-ES" sz="3600" dirty="0" err="1"/>
              <a:t>version</a:t>
            </a:r>
            <a:r>
              <a:rPr lang="es-ES" sz="3600" dirty="0"/>
              <a:t>:</a:t>
            </a:r>
          </a:p>
          <a:p>
            <a:r>
              <a:rPr lang="es-ES" sz="4400" dirty="0"/>
              <a:t>https://capsulefy.herokuapp.com</a:t>
            </a:r>
          </a:p>
          <a:p>
            <a:endParaRPr lang="es-ES" sz="4400" dirty="0"/>
          </a:p>
          <a:p>
            <a:r>
              <a:rPr lang="es-ES" sz="3600" dirty="0"/>
              <a:t>GitHub </a:t>
            </a:r>
            <a:r>
              <a:rPr lang="es-ES" sz="3600" dirty="0" err="1"/>
              <a:t>release</a:t>
            </a:r>
            <a:r>
              <a:rPr lang="es-ES" sz="3600" dirty="0"/>
              <a:t>:</a:t>
            </a:r>
          </a:p>
          <a:p>
            <a:r>
              <a:rPr lang="es-ES" sz="4400" dirty="0"/>
              <a:t>https://github.com/pabreblob/capsulefy/releases </a:t>
            </a:r>
            <a:r>
              <a:rPr lang="es-ES" sz="3600" dirty="0"/>
              <a:t>(</a:t>
            </a:r>
            <a:r>
              <a:rPr lang="es-ES" sz="3600" dirty="0" err="1"/>
              <a:t>Release</a:t>
            </a:r>
            <a:r>
              <a:rPr lang="es-ES" sz="3600" dirty="0"/>
              <a:t> 6)</a:t>
            </a:r>
          </a:p>
          <a:p>
            <a:endParaRPr lang="es-ES" sz="4400" dirty="0"/>
          </a:p>
          <a:p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related</a:t>
            </a:r>
            <a:r>
              <a:rPr lang="es-ES" sz="4400" dirty="0"/>
              <a:t> </a:t>
            </a:r>
            <a:r>
              <a:rPr lang="es-ES" sz="4400" dirty="0" err="1"/>
              <a:t>documentation</a:t>
            </a:r>
            <a:endParaRPr lang="es-ES" sz="4400" dirty="0"/>
          </a:p>
        </p:txBody>
      </p:sp>
      <p:pic>
        <p:nvPicPr>
          <p:cNvPr id="5" name="Gráfico 4" descr="Documento">
            <a:extLst>
              <a:ext uri="{FF2B5EF4-FFF2-40B4-BE49-F238E27FC236}">
                <a16:creationId xmlns:a16="http://schemas.microsoft.com/office/drawing/2014/main" id="{C79F3BAE-38A9-4370-BCAC-5E696751D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317" y="4152335"/>
            <a:ext cx="2063840" cy="2063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Etiqueta">
            <a:extLst>
              <a:ext uri="{FF2B5EF4-FFF2-40B4-BE49-F238E27FC236}">
                <a16:creationId xmlns:a16="http://schemas.microsoft.com/office/drawing/2014/main" id="{8912F0F9-6FD8-4208-982A-B740BDD7B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7475" y="4152335"/>
            <a:ext cx="2063840" cy="2063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Diseño web">
            <a:extLst>
              <a:ext uri="{FF2B5EF4-FFF2-40B4-BE49-F238E27FC236}">
                <a16:creationId xmlns:a16="http://schemas.microsoft.com/office/drawing/2014/main" id="{8D4D56E9-841C-4425-8FAE-64031031AC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75180" y="641825"/>
            <a:ext cx="2063841" cy="2063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7981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/>
              <a:t>https://capsulefy.herokuapp.com</a:t>
            </a:r>
          </a:p>
          <a:p>
            <a:pPr algn="ctr"/>
            <a:endParaRPr lang="es-ES" sz="4000" dirty="0"/>
          </a:p>
          <a:p>
            <a:pPr algn="ctr"/>
            <a:r>
              <a:rPr lang="es-ES" sz="3600" dirty="0" err="1"/>
              <a:t>Landing</a:t>
            </a:r>
            <a:r>
              <a:rPr lang="es-ES" sz="3600" dirty="0"/>
              <a:t> page: https://capsulefy01.herokuapp.com</a:t>
            </a:r>
          </a:p>
          <a:p>
            <a:pPr algn="ctr"/>
            <a:endParaRPr lang="es-ES" sz="3600" dirty="0"/>
          </a:p>
          <a:p>
            <a:pPr algn="ctr"/>
            <a:r>
              <a:rPr lang="es-ES" sz="3600" dirty="0" err="1"/>
              <a:t>Contact</a:t>
            </a:r>
            <a:r>
              <a:rPr lang="es-ES" sz="3600" dirty="0"/>
              <a:t> email: capsulefy.communications@gmail.com</a:t>
            </a:r>
          </a:p>
          <a:p>
            <a:pPr algn="ctr"/>
            <a:endParaRPr lang="es-ES" sz="3200" dirty="0"/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901710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44" y="3429000"/>
            <a:ext cx="2605659" cy="146568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44322"/>
              </p:ext>
            </p:extLst>
          </p:nvPr>
        </p:nvGraphicFramePr>
        <p:xfrm>
          <a:off x="1381637" y="644587"/>
          <a:ext cx="9428724" cy="5290235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6655655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2773069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4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Hosting, </a:t>
                      </a:r>
                      <a:r>
                        <a:rPr lang="es-ES" sz="3600" dirty="0" err="1"/>
                        <a:t>advertising</a:t>
                      </a:r>
                      <a:r>
                        <a:rPr lang="es-ES" sz="3600" dirty="0"/>
                        <a:t> and </a:t>
                      </a:r>
                      <a:r>
                        <a:rPr lang="es-ES" sz="3600" dirty="0" err="1"/>
                        <a:t>support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18,729 €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10% (2,724 €)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875867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4400" dirty="0"/>
                        <a:t>44,968 €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07747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44968 – 46330 €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43061 €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49054 €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532148"/>
              </p:ext>
            </p:extLst>
          </p:nvPr>
        </p:nvGraphicFramePr>
        <p:xfrm>
          <a:off x="732466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444955"/>
              </p:ext>
            </p:extLst>
          </p:nvPr>
        </p:nvGraphicFramePr>
        <p:xfrm>
          <a:off x="747565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25168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44526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44968 €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79370" y="347349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239683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28159 €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46580" y="149588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11441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545617"/>
              </p:ext>
            </p:extLst>
          </p:nvPr>
        </p:nvGraphicFramePr>
        <p:xfrm>
          <a:off x="3284818" y="1249680"/>
          <a:ext cx="5918663" cy="4358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36450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60669" y="5376012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949367" y="5376012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66705" y="3517669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949367" y="128218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8D06F3-882C-4EC8-A08C-AAAA48A6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970390-E5C9-41A1-838E-41CA27F0944A}"/>
              </a:ext>
            </a:extLst>
          </p:cNvPr>
          <p:cNvSpPr txBox="1"/>
          <p:nvPr/>
        </p:nvSpPr>
        <p:spPr>
          <a:xfrm>
            <a:off x="1608510" y="0"/>
            <a:ext cx="89749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do </a:t>
            </a:r>
            <a:r>
              <a:rPr lang="es-ES" sz="8800" dirty="0" err="1"/>
              <a:t>we</a:t>
            </a:r>
            <a:r>
              <a:rPr lang="es-ES" sz="8800" dirty="0"/>
              <a:t> store?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EF5B8E-8B41-445F-A423-ACE3E90854A6}"/>
              </a:ext>
            </a:extLst>
          </p:cNvPr>
          <p:cNvSpPr txBox="1"/>
          <p:nvPr/>
        </p:nvSpPr>
        <p:spPr>
          <a:xfrm>
            <a:off x="448887" y="1440726"/>
            <a:ext cx="53256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Users</a:t>
            </a:r>
            <a:r>
              <a:rPr lang="es-ES" sz="4400" dirty="0"/>
              <a:t>:</a:t>
            </a:r>
          </a:p>
          <a:p>
            <a:r>
              <a:rPr lang="es-ES" sz="4400" dirty="0"/>
              <a:t>- Full </a:t>
            </a:r>
            <a:r>
              <a:rPr lang="es-ES" sz="4400" dirty="0" err="1"/>
              <a:t>name</a:t>
            </a:r>
            <a:endParaRPr lang="es-ES" sz="4400" dirty="0"/>
          </a:p>
          <a:p>
            <a:r>
              <a:rPr lang="es-ES" sz="4400" dirty="0"/>
              <a:t>- Email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Birthdate</a:t>
            </a:r>
            <a:endParaRPr lang="es-ES" sz="4400" dirty="0"/>
          </a:p>
          <a:p>
            <a:r>
              <a:rPr lang="es-ES" sz="4400" dirty="0"/>
              <a:t>- </a:t>
            </a:r>
            <a:r>
              <a:rPr lang="es-ES" sz="4400" dirty="0" err="1"/>
              <a:t>Notification</a:t>
            </a:r>
            <a:r>
              <a:rPr lang="es-ES" sz="4400" dirty="0"/>
              <a:t> email</a:t>
            </a:r>
          </a:p>
          <a:p>
            <a:r>
              <a:rPr lang="es-ES" sz="4400" dirty="0"/>
              <a:t>- Social </a:t>
            </a:r>
            <a:r>
              <a:rPr lang="es-ES" sz="4400" dirty="0" err="1"/>
              <a:t>network</a:t>
            </a:r>
            <a:r>
              <a:rPr lang="es-ES" sz="4400" dirty="0"/>
              <a:t> token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E887D4-FEA5-4BB5-8201-2C79C154BD91}"/>
              </a:ext>
            </a:extLst>
          </p:cNvPr>
          <p:cNvSpPr txBox="1"/>
          <p:nvPr/>
        </p:nvSpPr>
        <p:spPr>
          <a:xfrm>
            <a:off x="6934198" y="1440726"/>
            <a:ext cx="40302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Capsules:</a:t>
            </a:r>
          </a:p>
          <a:p>
            <a:r>
              <a:rPr lang="es-ES" sz="4400" dirty="0"/>
              <a:t>- Content</a:t>
            </a:r>
          </a:p>
          <a:p>
            <a:r>
              <a:rPr lang="es-ES" sz="4400" dirty="0"/>
              <a:t>- Files</a:t>
            </a:r>
          </a:p>
          <a:p>
            <a:r>
              <a:rPr lang="es-ES" sz="4400" dirty="0"/>
              <a:t>- Emails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Payment</a:t>
            </a:r>
            <a:r>
              <a:rPr lang="es-ES" sz="4400" dirty="0"/>
              <a:t> ID</a:t>
            </a:r>
          </a:p>
        </p:txBody>
      </p:sp>
      <p:pic>
        <p:nvPicPr>
          <p:cNvPr id="7" name="Gráfico 6" descr="Distintivo de empleado">
            <a:extLst>
              <a:ext uri="{FF2B5EF4-FFF2-40B4-BE49-F238E27FC236}">
                <a16:creationId xmlns:a16="http://schemas.microsoft.com/office/drawing/2014/main" id="{6DB74738-E421-459B-9DA6-0A636B85F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7461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arjeta de crédito">
            <a:extLst>
              <a:ext uri="{FF2B5EF4-FFF2-40B4-BE49-F238E27FC236}">
                <a16:creationId xmlns:a16="http://schemas.microsoft.com/office/drawing/2014/main" id="{544803A8-0859-4FF5-836F-C57A9C0FA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8976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04646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583145" y="267790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FDE6A8D-33A2-44E5-A09E-19200ACED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29" y="315883"/>
            <a:ext cx="2276983" cy="226808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36DBEF4-93A9-4AD7-A785-8FD63DAB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1C4C585-7FBA-47AE-98F8-91146899E5CB}"/>
              </a:ext>
            </a:extLst>
          </p:cNvPr>
          <p:cNvSpPr txBox="1"/>
          <p:nvPr/>
        </p:nvSpPr>
        <p:spPr>
          <a:xfrm>
            <a:off x="296485" y="3923608"/>
            <a:ext cx="11599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GDPR and </a:t>
            </a:r>
            <a:r>
              <a:rPr lang="es-ES" sz="4800" dirty="0" err="1"/>
              <a:t>measure</a:t>
            </a:r>
            <a:r>
              <a:rPr lang="es-ES" sz="4800" dirty="0"/>
              <a:t> </a:t>
            </a:r>
            <a:r>
              <a:rPr lang="es-ES" sz="4800" dirty="0" err="1"/>
              <a:t>calculation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 are </a:t>
            </a:r>
            <a:r>
              <a:rPr lang="es-ES" sz="4800" dirty="0" err="1"/>
              <a:t>included</a:t>
            </a:r>
            <a:r>
              <a:rPr lang="es-ES" sz="4800" dirty="0"/>
              <a:t> in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corresponding</a:t>
            </a:r>
            <a:r>
              <a:rPr lang="es-ES" sz="4800" dirty="0"/>
              <a:t> </a:t>
            </a:r>
            <a:r>
              <a:rPr lang="es-ES" sz="4800" dirty="0" err="1"/>
              <a:t>members</a:t>
            </a:r>
            <a:r>
              <a:rPr lang="es-ES" sz="4800" dirty="0"/>
              <a:t>’ salaries</a:t>
            </a:r>
          </a:p>
        </p:txBody>
      </p:sp>
      <p:pic>
        <p:nvPicPr>
          <p:cNvPr id="6" name="Gráfico 5" descr="Usuario">
            <a:extLst>
              <a:ext uri="{FF2B5EF4-FFF2-40B4-BE49-F238E27FC236}">
                <a16:creationId xmlns:a16="http://schemas.microsoft.com/office/drawing/2014/main" id="{ED08B61D-5CB5-43B0-A6AA-0C9790C7E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80" y="315883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Usuario">
            <a:extLst>
              <a:ext uri="{FF2B5EF4-FFF2-40B4-BE49-F238E27FC236}">
                <a16:creationId xmlns:a16="http://schemas.microsoft.com/office/drawing/2014/main" id="{520D5665-6DB3-43F2-99E4-F03F88F37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4654" y="953192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Matemáticas">
            <a:extLst>
              <a:ext uri="{FF2B5EF4-FFF2-40B4-BE49-F238E27FC236}">
                <a16:creationId xmlns:a16="http://schemas.microsoft.com/office/drawing/2014/main" id="{F8B9918F-0766-4934-8981-94C5F1D8A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3810" y="953192"/>
            <a:ext cx="2682242" cy="26822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8FF430B-E871-4F39-9AF7-4F62E4E381E6}"/>
              </a:ext>
            </a:extLst>
          </p:cNvPr>
          <p:cNvCxnSpPr/>
          <p:nvPr/>
        </p:nvCxnSpPr>
        <p:spPr>
          <a:xfrm>
            <a:off x="4893425" y="1751215"/>
            <a:ext cx="17845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14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6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We</a:t>
            </a:r>
            <a:r>
              <a:rPr lang="es-ES" sz="8800" dirty="0"/>
              <a:t> </a:t>
            </a:r>
            <a:r>
              <a:rPr lang="es-ES" sz="8800" dirty="0" err="1"/>
              <a:t>offer</a:t>
            </a:r>
            <a:r>
              <a:rPr lang="es-ES" sz="8800" dirty="0"/>
              <a:t>…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426F5B9-BB5E-4E62-89AC-C58819D1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31" y="2126661"/>
            <a:ext cx="3447097" cy="193899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67044" y="4373429"/>
            <a:ext cx="37366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Social </a:t>
            </a:r>
            <a:r>
              <a:rPr lang="es-ES" sz="4000" dirty="0" err="1"/>
              <a:t>network</a:t>
            </a:r>
            <a:r>
              <a:rPr lang="es-ES" sz="4000" dirty="0"/>
              <a:t> </a:t>
            </a:r>
            <a:r>
              <a:rPr lang="es-ES" sz="4000" dirty="0" err="1"/>
              <a:t>integration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B84E4EA-008E-4303-A1AD-25D6781DF0C3}"/>
              </a:ext>
            </a:extLst>
          </p:cNvPr>
          <p:cNvSpPr txBox="1"/>
          <p:nvPr/>
        </p:nvSpPr>
        <p:spPr>
          <a:xfrm>
            <a:off x="4758097" y="4373429"/>
            <a:ext cx="26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Email </a:t>
            </a:r>
            <a:r>
              <a:rPr lang="es-ES" sz="4000" dirty="0" err="1"/>
              <a:t>integration</a:t>
            </a:r>
            <a:endParaRPr lang="es-ES" sz="40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9766261-0E56-46CB-8415-3C489277A4B5}"/>
              </a:ext>
            </a:extLst>
          </p:cNvPr>
          <p:cNvSpPr txBox="1"/>
          <p:nvPr/>
        </p:nvSpPr>
        <p:spPr>
          <a:xfrm>
            <a:off x="8318717" y="4373428"/>
            <a:ext cx="26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Deadman</a:t>
            </a:r>
            <a:r>
              <a:rPr lang="es-ES" sz="4000" dirty="0"/>
              <a:t> </a:t>
            </a:r>
            <a:r>
              <a:rPr lang="es-ES" sz="4000" dirty="0" err="1"/>
              <a:t>switch</a:t>
            </a:r>
            <a:endParaRPr lang="es-ES" sz="4000" dirty="0"/>
          </a:p>
        </p:txBody>
      </p:sp>
      <p:pic>
        <p:nvPicPr>
          <p:cNvPr id="5" name="Gráfico 4" descr="Correo electrónico">
            <a:extLst>
              <a:ext uri="{FF2B5EF4-FFF2-40B4-BE49-F238E27FC236}">
                <a16:creationId xmlns:a16="http://schemas.microsoft.com/office/drawing/2014/main" id="{DC9D91F0-D232-458A-97A4-6BD5214F9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5247" y="1736211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Reloj de arena">
            <a:extLst>
              <a:ext uri="{FF2B5EF4-FFF2-40B4-BE49-F238E27FC236}">
                <a16:creationId xmlns:a16="http://schemas.microsoft.com/office/drawing/2014/main" id="{A0997299-1DE4-4935-A750-DA5A573B3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867" y="1736211"/>
            <a:ext cx="2601500" cy="260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644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3" name="1. sign up">
            <a:hlinkClick r:id="" action="ppaction://media"/>
            <a:extLst>
              <a:ext uri="{FF2B5EF4-FFF2-40B4-BE49-F238E27FC236}">
                <a16:creationId xmlns:a16="http://schemas.microsoft.com/office/drawing/2014/main" id="{8491283A-E7BA-422D-8E2F-1BA1A4F359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Connect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Twitter</a:t>
            </a:r>
          </a:p>
        </p:txBody>
      </p:sp>
      <p:pic>
        <p:nvPicPr>
          <p:cNvPr id="5" name="2. connect to twitter">
            <a:hlinkClick r:id="" action="ppaction://media"/>
            <a:extLst>
              <a:ext uri="{FF2B5EF4-FFF2-40B4-BE49-F238E27FC236}">
                <a16:creationId xmlns:a16="http://schemas.microsoft.com/office/drawing/2014/main" id="{17B92F78-6AEB-46DB-95EB-526C4DBB18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1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2611</TotalTime>
  <Words>912</Words>
  <Application>Microsoft Office PowerPoint</Application>
  <PresentationFormat>Panorámica</PresentationFormat>
  <Paragraphs>336</Paragraphs>
  <Slides>54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58" baseType="lpstr">
      <vt:lpstr>Arial</vt:lpstr>
      <vt:lpstr>Calibri</vt:lpstr>
      <vt:lpstr>Garamond</vt:lpstr>
      <vt:lpstr>Damask</vt:lpstr>
      <vt:lpstr>Presentación de PowerPoint</vt:lpstr>
      <vt:lpstr>Presentación de PowerPoint</vt:lpstr>
      <vt:lpstr>IDEA</vt:lpstr>
      <vt:lpstr>Presentación de PowerPoint</vt:lpstr>
      <vt:lpstr>Presentación de PowerPoint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TEAM</vt:lpstr>
      <vt:lpstr>Presentación de PowerPoint</vt:lpstr>
      <vt:lpstr>Try it now!</vt:lpstr>
      <vt:lpstr>Presentación de PowerPoint</vt:lpstr>
      <vt:lpstr>Presentación de PowerPoint</vt:lpstr>
      <vt:lpstr>COMPETITORS</vt:lpstr>
      <vt:lpstr>Presentación de PowerPoint</vt:lpstr>
      <vt:lpstr>Presentación de PowerPoint</vt:lpstr>
      <vt:lpstr>SWOT analysis</vt:lpstr>
      <vt:lpstr>Presentación de PowerPoint</vt:lpstr>
      <vt:lpstr>Presentación de PowerPoint</vt:lpstr>
      <vt:lpstr>Presentación de PowerPoint</vt:lpstr>
      <vt:lpstr>Presentación de PowerPoint</vt:lpstr>
      <vt:lpstr>Return of investment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Investment analysis</vt:lpstr>
      <vt:lpstr>Presentación de PowerPoint</vt:lpstr>
      <vt:lpstr>Presentación de PowerPoint</vt:lpstr>
      <vt:lpstr>Presentación de PowerPoint</vt:lpstr>
      <vt:lpstr>Deliverable results</vt:lpstr>
      <vt:lpstr>Presentación de PowerPoint</vt:lpstr>
      <vt:lpstr>Presentación de PowerPoint</vt:lpstr>
      <vt:lpstr>Presentación de PowerPoint</vt:lpstr>
      <vt:lpstr>TECHNOLOGIES</vt:lpstr>
      <vt:lpstr>Presentación de PowerPoint</vt:lpstr>
      <vt:lpstr>COSTS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Rafael Fresno</cp:lastModifiedBy>
  <cp:revision>261</cp:revision>
  <dcterms:created xsi:type="dcterms:W3CDTF">2019-03-27T16:23:05Z</dcterms:created>
  <dcterms:modified xsi:type="dcterms:W3CDTF">2019-06-02T11:48:02Z</dcterms:modified>
</cp:coreProperties>
</file>